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275" r:id="rId4"/>
    <p:sldId id="257" r:id="rId5"/>
    <p:sldId id="364" r:id="rId6"/>
    <p:sldId id="365" r:id="rId7"/>
    <p:sldId id="366" r:id="rId8"/>
    <p:sldId id="343" r:id="rId9"/>
    <p:sldId id="269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01F507C-44C0-4E03-96AC-4D3438A81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17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187282-EA32-4E55-AA26-2B99088D4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1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37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82906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25A7-0DA8-46DE-870B-9C0C0C842BEF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846-47D7-47C3-BB64-462C6C517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6EF3-8533-4E41-8B19-C727C3C5B4E6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777F-ED21-4CCC-B3FD-A7A86E2F6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7947-3C45-4D39-9F99-43FD05C11DAF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54A9-B40C-40C1-BC01-42D6B8890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0242-6177-4DDD-91D0-C4757F93F2A7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9E64-2405-4CEB-97C3-99CD3B652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89B3-AC5D-4663-AB23-FA0F554782E7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A183-E235-4E66-84D2-B551F28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61D-4B84-48E5-8F88-995E5CAF0680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DB4-BBA8-4B17-8833-A215D4E15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5297-25E5-4750-B219-0EE06E4E0DB5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8ADA-F18B-4D37-BB05-5D73F4CC4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03-3012-4868-865F-384A25371C05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4C4B-FE1F-4FAD-B55B-3E2522A2E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FC50-B377-4C8D-9DF6-F78865B5FEB4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B6F-E375-4EE9-9FCC-4212913F1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0D94-FD71-464C-8587-9D8F61B51F20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388F-7714-4B79-894F-467DB5C6A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8BD2-7FF3-43C8-9D3F-1EAC2982C47E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6FB1-19D3-4248-8A22-ABA72FEC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AA874-F959-4769-A787-20D42EAD7EE4}" type="datetime1">
              <a:rPr lang="cs-CZ"/>
              <a:pPr>
                <a:defRPr/>
              </a:pPr>
              <a:t>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2994E-B4CE-47E5-A166-D2A2083FD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zp.cz/vyzvy/82-vyzva/dokument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adomir.bocek@hotmail.com" TargetMode="Externa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leinwachterova@ipr.praha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4829175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67944" y="1412776"/>
            <a:ext cx="4946682" cy="2303289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/>
              <a:t>Pracovní skupina </a:t>
            </a:r>
            <a:r>
              <a:rPr lang="cs-CZ" sz="6000" u="sng" dirty="0" smtClean="0"/>
              <a:t/>
            </a:r>
            <a:br>
              <a:rPr lang="cs-CZ" sz="6000" u="sng" dirty="0" smtClean="0"/>
            </a:br>
            <a:r>
              <a:rPr lang="cs-CZ" sz="6000" u="sng" dirty="0" smtClean="0"/>
              <a:t>Opatření pro řešení povodní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946682" cy="2348880"/>
          </a:xfrm>
        </p:spPr>
        <p:txBody>
          <a:bodyPr rtlCol="0">
            <a:normAutofit fontScale="775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400" dirty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>
                <a:solidFill>
                  <a:schemeClr val="tx1"/>
                </a:solidFill>
              </a:rPr>
              <a:t>4</a:t>
            </a:r>
            <a:r>
              <a:rPr lang="cs-CZ" sz="3600" dirty="0" smtClean="0">
                <a:solidFill>
                  <a:schemeClr val="tx1"/>
                </a:solidFill>
              </a:rPr>
              <a:t>. září 2017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Úvodní slovo a představení odborníků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Proces hodnocení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Aktuální stav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Další postup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Integrovaná strategie pro ITI PMO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Integrovaný nástroj pro nové programové období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Specifikace čerpání prostředků z ESI fondů na území PMO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Specifikace aktivit pro danou oblast, ale nejedná se o </a:t>
            </a:r>
            <a:r>
              <a:rPr lang="cs-CZ" b="1" i="1" dirty="0" smtClean="0"/>
              <a:t>„změkčování“ </a:t>
            </a:r>
            <a:r>
              <a:rPr lang="cs-CZ" b="1" dirty="0" smtClean="0"/>
              <a:t>podmínek nastavených OP ŽP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Důraz na </a:t>
            </a:r>
            <a:r>
              <a:rPr lang="cs-CZ" b="1" dirty="0" smtClean="0"/>
              <a:t>„územní integrovaný přístup“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Proces schvalování projektů</a:t>
            </a:r>
          </a:p>
        </p:txBody>
      </p:sp>
      <p:pic>
        <p:nvPicPr>
          <p:cNvPr id="20482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73038"/>
            <a:ext cx="8899525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49580" y="44624"/>
            <a:ext cx="8229600" cy="1143000"/>
          </a:xfrm>
        </p:spPr>
        <p:txBody>
          <a:bodyPr/>
          <a:lstStyle/>
          <a:p>
            <a:r>
              <a:rPr lang="cs-CZ" dirty="0" smtClean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1980" cy="5544616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Alokace </a:t>
            </a:r>
            <a:r>
              <a:rPr lang="cs-CZ" b="1" dirty="0"/>
              <a:t>výzvy nositele ITI č. </a:t>
            </a:r>
            <a:r>
              <a:rPr lang="cs-CZ" b="1" dirty="0" smtClean="0"/>
              <a:t>11</a:t>
            </a:r>
            <a:endParaRPr lang="cs-CZ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Příspěvek Unie </a:t>
            </a:r>
            <a:r>
              <a:rPr lang="cs-CZ" b="1" dirty="0" smtClean="0"/>
              <a:t>21</a:t>
            </a:r>
            <a:r>
              <a:rPr lang="cs-CZ" dirty="0" smtClean="0"/>
              <a:t> </a:t>
            </a:r>
            <a:r>
              <a:rPr lang="cs-CZ" b="1" dirty="0" smtClean="0"/>
              <a:t>250 </a:t>
            </a:r>
            <a:r>
              <a:rPr lang="cs-CZ" b="1" dirty="0"/>
              <a:t>000 </a:t>
            </a:r>
            <a:r>
              <a:rPr lang="cs-CZ" b="1" dirty="0" smtClean="0"/>
              <a:t>Kč</a:t>
            </a:r>
            <a:endParaRPr lang="cs-CZ" dirty="0"/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cs-CZ" altLang="cs-CZ" dirty="0"/>
              <a:t>1 předložený projektový </a:t>
            </a:r>
            <a:r>
              <a:rPr lang="cs-CZ" altLang="cs-CZ" dirty="0" smtClean="0"/>
              <a:t>záměr</a:t>
            </a:r>
            <a:endParaRPr lang="cs-CZ" altLang="cs-CZ" b="1" u="sng" dirty="0" smtClean="0">
              <a:solidFill>
                <a:srgbClr val="00AEEF"/>
              </a:solidFill>
            </a:endParaRPr>
          </a:p>
          <a:p>
            <a:pPr marL="57150" indent="0">
              <a:buNone/>
            </a:pPr>
            <a:r>
              <a:rPr lang="cs-CZ" altLang="cs-CZ" b="1" u="sng" dirty="0" smtClean="0">
                <a:solidFill>
                  <a:srgbClr val="00AEEF"/>
                </a:solidFill>
              </a:rPr>
              <a:t>Systém podpory operativního řízení při povodních (OŘPP)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Požadovaná výše dotace cca 15 mil. Kč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Rozšíření stávajícího digitálního povodňového plánu hl. m. Prahy a MČ, zvýšení protipovodňové ochrany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Bude využit </a:t>
            </a:r>
            <a:r>
              <a:rPr lang="cs-CZ" altLang="cs-CZ" sz="2800" dirty="0" err="1" smtClean="0"/>
              <a:t>srážkovo</a:t>
            </a:r>
            <a:r>
              <a:rPr lang="cs-CZ" altLang="cs-CZ" sz="2800" dirty="0"/>
              <a:t>-</a:t>
            </a:r>
            <a:r>
              <a:rPr lang="cs-CZ" altLang="cs-CZ" sz="2800" dirty="0" smtClean="0"/>
              <a:t>odtokový model ČHMÚ (</a:t>
            </a:r>
            <a:r>
              <a:rPr lang="cs-CZ" altLang="cs-CZ" sz="2800" dirty="0" err="1" smtClean="0"/>
              <a:t>zpodrobněný</a:t>
            </a:r>
            <a:r>
              <a:rPr lang="cs-CZ" altLang="cs-CZ" sz="2800" dirty="0" smtClean="0"/>
              <a:t> pro území hl. m. Prahy)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Predikce průtoků na cca 60 předpovědních profilech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Data poskytována 7/24h/interval 20 minut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Informace dostupné na internetovém portálu pro krizové řízení a bezpečnost</a:t>
            </a:r>
          </a:p>
        </p:txBody>
      </p:sp>
    </p:spTree>
    <p:extLst>
      <p:ext uri="{BB962C8B-B14F-4D97-AF65-F5344CB8AC3E}">
        <p14:creationId xmlns:p14="http://schemas.microsoft.com/office/powerpoint/2010/main" val="40642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858218"/>
          </a:xfrm>
        </p:spPr>
        <p:txBody>
          <a:bodyPr/>
          <a:lstStyle/>
          <a:p>
            <a:r>
              <a:rPr lang="cs-CZ" dirty="0" smtClean="0"/>
              <a:t>Opatření 2.1.2 Strategie ITI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600" dirty="0" smtClean="0"/>
              <a:t>(Realizace opatření pro řešení povodní</a:t>
            </a:r>
            <a:r>
              <a:rPr lang="cs-CZ" sz="3200" dirty="0" smtClean="0"/>
              <a:t>)</a:t>
            </a:r>
            <a:endParaRPr lang="cs-CZ" sz="4000" dirty="0" smtClean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cs-CZ" b="1" dirty="0" smtClean="0"/>
          </a:p>
          <a:p>
            <a:pPr marL="0" indent="0">
              <a:buFont typeface="Arial" charset="0"/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77150"/>
              </p:ext>
            </p:extLst>
          </p:nvPr>
        </p:nvGraphicFramePr>
        <p:xfrm>
          <a:off x="611560" y="2325035"/>
          <a:ext cx="7920880" cy="277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376264"/>
                <a:gridCol w="2160240"/>
              </a:tblGrid>
              <a:tr h="86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Opatření</a:t>
                      </a:r>
                      <a:r>
                        <a:rPr lang="cs-CZ" sz="2400" baseline="0" dirty="0" smtClean="0"/>
                        <a:t> 2.1.2 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Předložené PZ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741961">
                <a:tc>
                  <a:txBody>
                    <a:bodyPr/>
                    <a:lstStyle/>
                    <a:p>
                      <a:pPr algn="l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obcí s digitálním povodňovým plánem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711089">
                <a:tc>
                  <a:txBody>
                    <a:bodyPr/>
                    <a:lstStyle/>
                    <a:p>
                      <a:pPr algn="l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obyvatel chráněných opatřením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proti povodním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34 000</a:t>
                      </a:r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4169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FS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cs-CZ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250 000 Kč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14 875 000Kč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9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900" y="188640"/>
            <a:ext cx="882059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623592"/>
            <a:ext cx="8712200" cy="519444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Kontrola předloženého projektového záměru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PZ byl před konáním pracovní skupiny vyhodnocen v souladu se Strategií ITI dle kritérií ŘV ITI PMO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i="1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9352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4784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Jednání ŘV ITI PMO – 27. září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do </a:t>
            </a:r>
            <a:r>
              <a:rPr lang="cs-CZ" dirty="0"/>
              <a:t>6</a:t>
            </a:r>
            <a:r>
              <a:rPr lang="cs-CZ" dirty="0" smtClean="0"/>
              <a:t>. října 2017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83. výzva OP ŽP (PRŮBĚŽNÁ) vyhlášena 16. ledna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Příjem žádostí </a:t>
            </a:r>
            <a:r>
              <a:rPr lang="cs-CZ" dirty="0"/>
              <a:t>v </a:t>
            </a:r>
            <a:r>
              <a:rPr lang="cs-CZ" dirty="0" smtClean="0"/>
              <a:t>IS KP14+ otevřen od 16. ledna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Ukončení příjmu žádostí v IS KP14+ 2. ledna 2019 ve 20:00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Následně budou projektové žádosti hodnoceny dle hodnotících kritérií OP ŽP 2014 </a:t>
            </a:r>
            <a:r>
              <a:rPr lang="cs-CZ" dirty="0"/>
              <a:t>– </a:t>
            </a:r>
            <a:r>
              <a:rPr lang="cs-CZ" dirty="0" smtClean="0"/>
              <a:t>2020 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www.opzp.cz/</a:t>
            </a:r>
            <a:r>
              <a:rPr lang="cs-CZ" dirty="0" err="1" smtClean="0">
                <a:hlinkClick r:id="rId2"/>
              </a:rPr>
              <a:t>vyzvy</a:t>
            </a:r>
            <a:r>
              <a:rPr lang="cs-CZ" dirty="0" smtClean="0">
                <a:hlinkClick r:id="rId2"/>
              </a:rPr>
              <a:t>/83-vyzva/dokumenty</a:t>
            </a:r>
            <a:r>
              <a:rPr lang="cs-CZ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Rozhodovat bude připravenost a kvalita </a:t>
            </a:r>
            <a:r>
              <a:rPr lang="cs-CZ" dirty="0" smtClean="0"/>
              <a:t>projektu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720"/>
            <a:ext cx="5080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1615737"/>
            <a:ext cx="4392613" cy="59848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499992" y="3502150"/>
            <a:ext cx="6264696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sz="1400" u="sng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kleinwachterova@ipr.praha.eu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kubicek@ipr.praha.eu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Tematický koordinátor pro protipovodňová opatření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Radomír Bocek</a:t>
            </a:r>
          </a:p>
          <a:p>
            <a:pPr>
              <a:spcAft>
                <a:spcPts val="0"/>
              </a:spcAft>
            </a:pPr>
            <a:r>
              <a:rPr lang="cs-CZ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radomir.bocek@hotmail.com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4810</TotalTime>
  <Words>278</Words>
  <Application>Microsoft Office PowerPoint</Application>
  <PresentationFormat>Předvádění na obrazovce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Motiv systému Office</vt:lpstr>
      <vt:lpstr>  Pracovní skupina  Opatření pro řešení povodní  </vt:lpstr>
      <vt:lpstr>Program</vt:lpstr>
      <vt:lpstr>Integrovaná strategie pro ITI PMO</vt:lpstr>
      <vt:lpstr>Proces schvalování projektů</vt:lpstr>
      <vt:lpstr>Předložené projektové záměry</vt:lpstr>
      <vt:lpstr>Opatření 2.1.2 Strategie ITI  (Realizace opatření pro řešení povodní)</vt:lpstr>
      <vt:lpstr>Posouzení souladu PZ se Strategií ITI PMO</vt:lpstr>
      <vt:lpstr>Další postup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Kleinwächterová Kristína Mgr. (IPR/SSP)</cp:lastModifiedBy>
  <cp:revision>261</cp:revision>
  <cp:lastPrinted>2017-08-21T13:52:51Z</cp:lastPrinted>
  <dcterms:created xsi:type="dcterms:W3CDTF">2016-01-20T08:04:53Z</dcterms:created>
  <dcterms:modified xsi:type="dcterms:W3CDTF">2017-09-04T13:19:23Z</dcterms:modified>
</cp:coreProperties>
</file>